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9" r:id="rId1"/>
  </p:sldMasterIdLst>
  <p:notesMasterIdLst>
    <p:notesMasterId r:id="rId15"/>
  </p:notesMasterIdLst>
  <p:sldIdLst>
    <p:sldId id="2007577651" r:id="rId2"/>
    <p:sldId id="2007577853" r:id="rId3"/>
    <p:sldId id="2007577581" r:id="rId4"/>
    <p:sldId id="2007577852" r:id="rId5"/>
    <p:sldId id="2007577854" r:id="rId6"/>
    <p:sldId id="2007577865" r:id="rId7"/>
    <p:sldId id="2007577855" r:id="rId8"/>
    <p:sldId id="2007577862" r:id="rId9"/>
    <p:sldId id="2007577857" r:id="rId10"/>
    <p:sldId id="2007577863" r:id="rId11"/>
    <p:sldId id="2007577859" r:id="rId12"/>
    <p:sldId id="2007577864" r:id="rId13"/>
    <p:sldId id="260" r:id="rId14"/>
  </p:sldIdLst>
  <p:sldSz cx="12192000" cy="6858000"/>
  <p:notesSz cx="6858000" cy="9144000"/>
  <p:embeddedFontLst>
    <p:embeddedFont>
      <p:font typeface="等线" panose="02010600030101010101" pitchFamily="2" charset="-122"/>
      <p:regular r:id="rId16"/>
      <p:bold r:id="rId17"/>
    </p:embeddedFont>
    <p:embeddedFont>
      <p:font typeface="黑体" panose="02010609060101010101" pitchFamily="49" charset="-122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Yiu" initials="FY" lastIdx="1" clrIdx="0">
    <p:extLst>
      <p:ext uri="{19B8F6BF-5375-455C-9EA6-DF929625EA0E}">
        <p15:presenceInfo xmlns:p15="http://schemas.microsoft.com/office/powerpoint/2012/main" userId="1c194957cd135e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E6F"/>
    <a:srgbClr val="9F1F25"/>
    <a:srgbClr val="79CFEA"/>
    <a:srgbClr val="DEF0F5"/>
    <a:srgbClr val="2EB7EB"/>
    <a:srgbClr val="474646"/>
    <a:srgbClr val="922B2A"/>
    <a:srgbClr val="081B2C"/>
    <a:srgbClr val="896C48"/>
    <a:srgbClr val="889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4" autoAdjust="0"/>
    <p:restoredTop sz="95214" autoAdjust="0"/>
  </p:normalViewPr>
  <p:slideViewPr>
    <p:cSldViewPr snapToGrid="0">
      <p:cViewPr varScale="1">
        <p:scale>
          <a:sx n="111" d="100"/>
          <a:sy n="111" d="100"/>
        </p:scale>
        <p:origin x="14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58FB066-95A8-4D43-911C-F7178203F559}" type="datetimeFigureOut">
              <a:rPr kumimoji="1" lang="zh-CN" altLang="en-US" smtClean="0"/>
              <a:pPr/>
              <a:t>2022/1/12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251C6DD-82CF-6944-B544-EC1886F8E4C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04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898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5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0905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942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07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946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509" y="335217"/>
            <a:ext cx="1818380" cy="1861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6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6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8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9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0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1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3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4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5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7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8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9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0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1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82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3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4" name="矩形 83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600" y="6185662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90524" y="6510004"/>
            <a:ext cx="300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spc="0" dirty="0">
                <a:solidFill>
                  <a:srgbClr val="043E6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800" i="1" spc="0" dirty="0">
              <a:solidFill>
                <a:srgbClr val="043E6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7164ACA-7E73-C745-B6AA-940A77AD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8A4F1F-412C-4368-8EFE-73604FADAC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849" y="1080311"/>
            <a:ext cx="11572875" cy="443198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849" y="1825343"/>
            <a:ext cx="11572875" cy="4616097"/>
          </a:xfrm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0286D7-1B72-46A7-8D27-63028404E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9724"/>
            <a:ext cx="1799191" cy="1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亮着灯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639301" y="0"/>
            <a:ext cx="2552699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A9351E-60F8-4FA3-9D98-66604E561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117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868480"/>
            <a:ext cx="11214100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1432875"/>
            <a:ext cx="11214100" cy="478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543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90524" y="6449691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 err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700" i="0" spc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37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5" r:id="rId4"/>
    <p:sldLayoutId id="2147483733" r:id="rId5"/>
    <p:sldLayoutId id="2147483734" r:id="rId6"/>
    <p:sldLayoutId id="2147483743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mg2.baidu.com/image_search/src=http%3A%2F%2Fp5.itc.cn%2Fimages01%2F20201127%2Fa66da757c9884987994759d393d8618a.jpeg&amp;refer=http%3A%2F%2Fp5.itc.cn&amp;app=2002&amp;size=f9999,10000&amp;q=a80&amp;n=0&amp;g=0n&amp;fmt=jpeg?sec=1634873583&amp;t=4aae5db59d7fbbb28af2eb71aa06081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hidden="1">
            <a:extLst>
              <a:ext uri="{FF2B5EF4-FFF2-40B4-BE49-F238E27FC236}">
                <a16:creationId xmlns:a16="http://schemas.microsoft.com/office/drawing/2014/main" id="{6A16C20A-CDF0-B346-84EC-F8DECDF2F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"/>
            <a:ext cx="12192000" cy="68539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177" y="896597"/>
            <a:ext cx="935973" cy="2988440"/>
            <a:chOff x="0" y="1368000"/>
            <a:chExt cx="936000" cy="3600000"/>
          </a:xfrm>
        </p:grpSpPr>
        <p:sp>
          <p:nvSpPr>
            <p:cNvPr id="6" name="Rectangle 35"/>
            <p:cNvSpPr/>
            <p:nvPr userDrawn="1"/>
          </p:nvSpPr>
          <p:spPr bwMode="gray">
            <a:xfrm>
              <a:off x="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7" name="Rectangle 36"/>
            <p:cNvSpPr/>
            <p:nvPr userDrawn="1"/>
          </p:nvSpPr>
          <p:spPr bwMode="gray">
            <a:xfrm>
              <a:off x="234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" name="Rectangle 37"/>
            <p:cNvSpPr/>
            <p:nvPr userDrawn="1"/>
          </p:nvSpPr>
          <p:spPr bwMode="gray">
            <a:xfrm>
              <a:off x="468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9" name="Rectangle 38"/>
            <p:cNvSpPr/>
            <p:nvPr userDrawn="1"/>
          </p:nvSpPr>
          <p:spPr bwMode="gray">
            <a:xfrm>
              <a:off x="702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Rectangle 15"/>
          <p:cNvSpPr/>
          <p:nvPr/>
        </p:nvSpPr>
        <p:spPr bwMode="gray">
          <a:xfrm>
            <a:off x="936150" y="896597"/>
            <a:ext cx="9949564" cy="298844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 w="6350" algn="ctr">
            <a:noFill/>
            <a:miter lim="800000"/>
          </a:ln>
        </p:spPr>
        <p:txBody>
          <a:bodyPr lIns="89998" tIns="71998" rIns="89998" bIns="71998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9471" y="1268333"/>
            <a:ext cx="8996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华星光电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_</a:t>
            </a: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偏光板气泡检测方案</a:t>
            </a:r>
            <a:endParaRPr lang="en-US" altLang="zh-CN" sz="4800" b="1" dirty="0">
              <a:solidFill>
                <a:srgbClr val="FFC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19293" y="2015416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Customer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cases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of SMartMore AI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525949" y="3049013"/>
            <a:ext cx="7268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19293" y="3124652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助力中国智造，加速企业智能转型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6AB4D59-6069-994A-A52C-F11E2EC11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516" y="6114756"/>
            <a:ext cx="2616485" cy="6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1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关键物料清单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22DB067-DC3B-4E7B-AA54-5BFB2E008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69970"/>
              </p:ext>
            </p:extLst>
          </p:nvPr>
        </p:nvGraphicFramePr>
        <p:xfrm>
          <a:off x="323849" y="1013281"/>
          <a:ext cx="11236183" cy="409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388">
                  <a:extLst>
                    <a:ext uri="{9D8B030D-6E8A-4147-A177-3AD203B41FA5}">
                      <a16:colId xmlns:a16="http://schemas.microsoft.com/office/drawing/2014/main" val="2512720352"/>
                    </a:ext>
                  </a:extLst>
                </a:gridCol>
                <a:gridCol w="2342950">
                  <a:extLst>
                    <a:ext uri="{9D8B030D-6E8A-4147-A177-3AD203B41FA5}">
                      <a16:colId xmlns:a16="http://schemas.microsoft.com/office/drawing/2014/main" val="1961313545"/>
                    </a:ext>
                  </a:extLst>
                </a:gridCol>
                <a:gridCol w="1605169">
                  <a:extLst>
                    <a:ext uri="{9D8B030D-6E8A-4147-A177-3AD203B41FA5}">
                      <a16:colId xmlns:a16="http://schemas.microsoft.com/office/drawing/2014/main" val="2115150749"/>
                    </a:ext>
                  </a:extLst>
                </a:gridCol>
                <a:gridCol w="1605169">
                  <a:extLst>
                    <a:ext uri="{9D8B030D-6E8A-4147-A177-3AD203B41FA5}">
                      <a16:colId xmlns:a16="http://schemas.microsoft.com/office/drawing/2014/main" val="2037047970"/>
                    </a:ext>
                  </a:extLst>
                </a:gridCol>
                <a:gridCol w="990125">
                  <a:extLst>
                    <a:ext uri="{9D8B030D-6E8A-4147-A177-3AD203B41FA5}">
                      <a16:colId xmlns:a16="http://schemas.microsoft.com/office/drawing/2014/main" val="530098747"/>
                    </a:ext>
                  </a:extLst>
                </a:gridCol>
                <a:gridCol w="1167810">
                  <a:extLst>
                    <a:ext uri="{9D8B030D-6E8A-4147-A177-3AD203B41FA5}">
                      <a16:colId xmlns:a16="http://schemas.microsoft.com/office/drawing/2014/main" val="1067216931"/>
                    </a:ext>
                  </a:extLst>
                </a:gridCol>
                <a:gridCol w="2657572">
                  <a:extLst>
                    <a:ext uri="{9D8B030D-6E8A-4147-A177-3AD203B41FA5}">
                      <a16:colId xmlns:a16="http://schemas.microsoft.com/office/drawing/2014/main" val="1157223716"/>
                    </a:ext>
                  </a:extLst>
                </a:gridCol>
              </a:tblGrid>
              <a:tr h="639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Item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配件名称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供应商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品牌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632837"/>
                  </a:ext>
                </a:extLst>
              </a:tr>
              <a:tr h="8627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工控机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研华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每台工控机包含</a:t>
                      </a: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个网口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161879"/>
                  </a:ext>
                </a:extLst>
              </a:tr>
              <a:tr h="8627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显示器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882089"/>
                  </a:ext>
                </a:extLst>
              </a:tr>
              <a:tr h="8627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键盘鼠标套装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749207"/>
                  </a:ext>
                </a:extLst>
              </a:tr>
              <a:tr h="862746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18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34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方案设计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图像效果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关键物料清单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结论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415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结论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D2940A6-C04A-4305-B256-188B824B197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2588858"/>
              </p:ext>
            </p:extLst>
          </p:nvPr>
        </p:nvGraphicFramePr>
        <p:xfrm>
          <a:off x="431451" y="1021292"/>
          <a:ext cx="10636239" cy="15580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08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9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9222">
                  <a:extLst>
                    <a:ext uri="{9D8B030D-6E8A-4147-A177-3AD203B41FA5}">
                      <a16:colId xmlns:a16="http://schemas.microsoft.com/office/drawing/2014/main" val="1410363907"/>
                    </a:ext>
                  </a:extLst>
                </a:gridCol>
                <a:gridCol w="3269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749"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评估结果</a:t>
                      </a:r>
                    </a:p>
                  </a:txBody>
                  <a:tcPr marL="12700" marR="12700" marT="1270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序号</a:t>
                      </a:r>
                      <a:endParaRPr lang="zh-CN" altLang="en-US" sz="1300" b="1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缺陷名称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是否成像清晰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是否可</a:t>
                      </a: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识别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en-US" sz="1300" b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气泡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可</a:t>
                      </a:r>
                      <a:r>
                        <a:rPr lang="zh-CN" altLang="en-US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识别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048914773"/>
                  </a:ext>
                </a:extLst>
              </a:tr>
              <a:tr h="3139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1A37643-5F13-4003-9436-78B0BF756EC0}"/>
              </a:ext>
            </a:extLst>
          </p:cNvPr>
          <p:cNvSpPr txBox="1"/>
          <p:nvPr/>
        </p:nvSpPr>
        <p:spPr>
          <a:xfrm>
            <a:off x="323849" y="2775484"/>
            <a:ext cx="10494867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备注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:</a:t>
            </a: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集成商需提供接口输出检测图像。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集成商需保证成像清晰。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21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75774B-D0CC-48B7-B604-70ED0CC1A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版本控制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610912C-7479-42B7-AC6B-6672D3C93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99780"/>
              </p:ext>
            </p:extLst>
          </p:nvPr>
        </p:nvGraphicFramePr>
        <p:xfrm>
          <a:off x="693038" y="1021772"/>
          <a:ext cx="10590657" cy="521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537">
                  <a:extLst>
                    <a:ext uri="{9D8B030D-6E8A-4147-A177-3AD203B41FA5}">
                      <a16:colId xmlns:a16="http://schemas.microsoft.com/office/drawing/2014/main" val="2317726313"/>
                    </a:ext>
                  </a:extLst>
                </a:gridCol>
                <a:gridCol w="1881365">
                  <a:extLst>
                    <a:ext uri="{9D8B030D-6E8A-4147-A177-3AD203B41FA5}">
                      <a16:colId xmlns:a16="http://schemas.microsoft.com/office/drawing/2014/main" val="2968160571"/>
                    </a:ext>
                  </a:extLst>
                </a:gridCol>
                <a:gridCol w="1512951">
                  <a:extLst>
                    <a:ext uri="{9D8B030D-6E8A-4147-A177-3AD203B41FA5}">
                      <a16:colId xmlns:a16="http://schemas.microsoft.com/office/drawing/2014/main" val="1122904895"/>
                    </a:ext>
                  </a:extLst>
                </a:gridCol>
                <a:gridCol w="1836421">
                  <a:extLst>
                    <a:ext uri="{9D8B030D-6E8A-4147-A177-3AD203B41FA5}">
                      <a16:colId xmlns:a16="http://schemas.microsoft.com/office/drawing/2014/main" val="3976083329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874061670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2410423595"/>
                    </a:ext>
                  </a:extLst>
                </a:gridCol>
                <a:gridCol w="1252727">
                  <a:extLst>
                    <a:ext uri="{9D8B030D-6E8A-4147-A177-3AD203B41FA5}">
                      <a16:colId xmlns:a16="http://schemas.microsoft.com/office/drawing/2014/main" val="3231542515"/>
                    </a:ext>
                  </a:extLst>
                </a:gridCol>
              </a:tblGrid>
              <a:tr h="651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版本号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变更申请人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制作人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审核人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493748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Version1.0.0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2022/1/22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初版发行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N/A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王律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N/A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883583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469447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408001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793269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369995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03652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11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方案设计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图像效果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关键物料清单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结论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8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95DD20B-6153-44CA-9D3A-1A008A49FB36}"/>
              </a:ext>
            </a:extLst>
          </p:cNvPr>
          <p:cNvSpPr/>
          <p:nvPr/>
        </p:nvSpPr>
        <p:spPr>
          <a:xfrm>
            <a:off x="7544902" y="2325881"/>
            <a:ext cx="4390476" cy="408029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C64CEE-65B7-44F2-B80A-67A23648ACB9}"/>
              </a:ext>
            </a:extLst>
          </p:cNvPr>
          <p:cNvSpPr txBox="1"/>
          <p:nvPr/>
        </p:nvSpPr>
        <p:spPr>
          <a:xfrm>
            <a:off x="256622" y="831059"/>
            <a:ext cx="113027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/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为增强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LSC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检查偏光板角落气泡的检查能力，减少偏光板角落气泡漏放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MOD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，导入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LSC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新型的检查功能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---chipping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检可同时进行偏光板角落气泡检查，提升设备对偏光板角落气泡的外观检能力，有效栏检偏光板角落气泡，减少不良漏放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MOD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，故对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t6 12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条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inline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的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LSC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线和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2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条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offline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的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OLS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共计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14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条线的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chipping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检查进行改造，新增检查偏光板角落气泡的功能</a:t>
            </a:r>
            <a:r>
              <a:rPr lang="zh-CN" altLang="zh-CN" sz="1600" kern="100" dirty="0">
                <a:effectLst/>
                <a:latin typeface="+mj-lt"/>
                <a:ea typeface="微软雅黑" panose="020B0503020204020204" pitchFamily="34" charset="-122"/>
              </a:rPr>
              <a:t>。</a:t>
            </a:r>
            <a:endParaRPr lang="zh-CN" altLang="zh-CN" sz="1600" kern="100" dirty="0">
              <a:effectLst/>
              <a:latin typeface="+mj-lt"/>
              <a:ea typeface="PMingLiU" panose="02020500000000000000" pitchFamily="18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2EEA44-33AA-4418-A1B9-903F39C1E05C}"/>
              </a:ext>
            </a:extLst>
          </p:cNvPr>
          <p:cNvSpPr txBox="1"/>
          <p:nvPr/>
        </p:nvSpPr>
        <p:spPr>
          <a:xfrm>
            <a:off x="60385" y="1617186"/>
            <a:ext cx="6975190" cy="4896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zh-CN" altLang="en-US" kern="100" dirty="0">
                <a:effectLst/>
                <a:latin typeface="+mj-lt"/>
                <a:ea typeface="PMingLiU" panose="02020500000000000000" pitchFamily="18" charset="-120"/>
              </a:rPr>
              <a:t>检测需求</a:t>
            </a:r>
            <a:endParaRPr lang="en-US" altLang="zh-CN" kern="100" dirty="0">
              <a:effectLst/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1.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产品尺寸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:43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寸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~75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寸</a:t>
            </a:r>
            <a:endParaRPr lang="en-US" altLang="zh-CN" sz="1600" kern="100" dirty="0"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2.</a:t>
            </a:r>
            <a:r>
              <a:rPr lang="zh-CN" altLang="en-US" sz="1600" kern="100" dirty="0">
                <a:effectLst/>
                <a:latin typeface="+mj-lt"/>
                <a:ea typeface="PMingLiU" panose="02020500000000000000" pitchFamily="18" charset="-120"/>
              </a:rPr>
              <a:t>检测缺陷</a:t>
            </a: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:</a:t>
            </a:r>
            <a:r>
              <a:rPr lang="zh-CN" altLang="en-US" sz="1600" kern="100" dirty="0">
                <a:effectLst/>
                <a:latin typeface="+mj-lt"/>
                <a:ea typeface="PMingLiU" panose="02020500000000000000" pitchFamily="18" charset="-120"/>
              </a:rPr>
              <a:t>气泡</a:t>
            </a:r>
            <a:endParaRPr lang="en-US" altLang="zh-CN" sz="1600" kern="100" dirty="0">
              <a:effectLst/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3.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检测区域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产品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4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个角区域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,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每个区域视野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(10mm*7.5mm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左右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4.</a:t>
            </a:r>
            <a:r>
              <a:rPr lang="zh-CN" altLang="en-US" sz="1600" kern="100" dirty="0">
                <a:effectLst/>
                <a:latin typeface="+mj-lt"/>
                <a:ea typeface="PMingLiU" panose="02020500000000000000" pitchFamily="18" charset="-120"/>
              </a:rPr>
              <a:t>缺陷大小</a:t>
            </a: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:&gt;0.2mm*0.2mm</a:t>
            </a:r>
            <a:r>
              <a:rPr lang="zh-CN" altLang="en-US" sz="1600" kern="100" dirty="0">
                <a:effectLst/>
                <a:latin typeface="+mj-lt"/>
                <a:ea typeface="PMingLiU" panose="02020500000000000000" pitchFamily="18" charset="-120"/>
              </a:rPr>
              <a:t>检出</a:t>
            </a:r>
            <a:endParaRPr lang="en-US" altLang="zh-CN" sz="1600" kern="100" dirty="0">
              <a:effectLst/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5.CT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时间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:1min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（读图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+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检测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+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结果反馈）</a:t>
            </a:r>
            <a:endParaRPr lang="en-US" altLang="zh-CN" sz="1600" kern="100" dirty="0"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6.</a:t>
            </a:r>
            <a:r>
              <a:rPr lang="zh-CN" altLang="en-US" sz="1600" kern="100" dirty="0">
                <a:effectLst/>
                <a:latin typeface="+mj-lt"/>
                <a:ea typeface="PMingLiU" panose="02020500000000000000" pitchFamily="18" charset="-120"/>
              </a:rPr>
              <a:t>图像信息</a:t>
            </a: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:2048*1024(</a:t>
            </a:r>
            <a:r>
              <a:rPr lang="zh-CN" altLang="en-US" sz="1600" kern="100" dirty="0">
                <a:effectLst/>
                <a:latin typeface="+mj-lt"/>
                <a:ea typeface="PMingLiU" panose="02020500000000000000" pitchFamily="18" charset="-120"/>
              </a:rPr>
              <a:t>单张压缩图片</a:t>
            </a: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80Kb)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7.</a:t>
            </a:r>
            <a:r>
              <a:rPr lang="zh-CN" altLang="en-US" sz="1600" kern="100" dirty="0">
                <a:effectLst/>
                <a:latin typeface="+mj-lt"/>
                <a:ea typeface="PMingLiU" panose="02020500000000000000" pitchFamily="18" charset="-120"/>
              </a:rPr>
              <a:t>检出率</a:t>
            </a: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:</a:t>
            </a:r>
            <a:r>
              <a:rPr lang="zh-CN" altLang="en-US" sz="1600" kern="100" dirty="0">
                <a:effectLst/>
                <a:latin typeface="+mj-lt"/>
                <a:ea typeface="PMingLiU" panose="02020500000000000000" pitchFamily="18" charset="-120"/>
              </a:rPr>
              <a:t>漏杀率</a:t>
            </a: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&lt;1%,</a:t>
            </a:r>
            <a:r>
              <a:rPr lang="zh-CN" altLang="en-US" sz="1600" kern="100" dirty="0">
                <a:effectLst/>
                <a:latin typeface="+mj-lt"/>
                <a:ea typeface="PMingLiU" panose="02020500000000000000" pitchFamily="18" charset="-120"/>
              </a:rPr>
              <a:t>过杀率</a:t>
            </a:r>
            <a:r>
              <a:rPr lang="en-US" altLang="zh-CN" sz="1600" kern="100" dirty="0">
                <a:effectLst/>
                <a:latin typeface="+mj-lt"/>
                <a:ea typeface="PMingLiU" panose="02020500000000000000" pitchFamily="18" charset="-120"/>
              </a:rPr>
              <a:t>&lt;1%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8.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机台检出的气泡不良需机台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alarm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报警，复判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NG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则需要带特定的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Flag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，以便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DPK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机台可以识别分货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9.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机台新增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Flag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不可影响现有其它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Flag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的上报（如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Side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判定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ok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上报的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Flag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），不影响机台其它功能</a:t>
            </a:r>
            <a:endParaRPr lang="en-US" altLang="zh-CN" sz="1600" kern="100" dirty="0"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10.</a:t>
            </a:r>
            <a:r>
              <a:rPr lang="zh-CN" altLang="zh-CN" sz="1600" kern="100" dirty="0">
                <a:latin typeface="+mj-lt"/>
                <a:ea typeface="PMingLiU" panose="02020500000000000000" pitchFamily="18" charset="-120"/>
              </a:rPr>
              <a:t>检查图档及相关结果需保存一个月</a:t>
            </a:r>
            <a:endParaRPr lang="en-US" altLang="zh-CN" sz="1600" kern="100" dirty="0">
              <a:latin typeface="+mj-lt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9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方案设计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图像效果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关键物料清单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结论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9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方案设计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AE9459-3B0C-49B3-9B3D-D06826D43C28}"/>
              </a:ext>
            </a:extLst>
          </p:cNvPr>
          <p:cNvSpPr/>
          <p:nvPr/>
        </p:nvSpPr>
        <p:spPr>
          <a:xfrm>
            <a:off x="396106" y="1605435"/>
            <a:ext cx="2554128" cy="26818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6CADB7-B1C5-44C0-9885-0BAEE5D3EEB6}"/>
              </a:ext>
            </a:extLst>
          </p:cNvPr>
          <p:cNvSpPr txBox="1"/>
          <p:nvPr/>
        </p:nvSpPr>
        <p:spPr>
          <a:xfrm>
            <a:off x="323849" y="428732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r>
              <a:rPr lang="zh-CN" altLang="en-US" dirty="0"/>
              <a:t>条线体（</a:t>
            </a:r>
            <a:r>
              <a:rPr lang="en-US" altLang="zh-CN" dirty="0"/>
              <a:t>28</a:t>
            </a:r>
            <a:r>
              <a:rPr lang="zh-CN" altLang="en-US" dirty="0"/>
              <a:t>台工控机）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27F382-C045-4355-AA4C-F396444FE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318" y="3052587"/>
            <a:ext cx="2967935" cy="1185058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BBC7E7E1-D153-4955-9FBF-077D0D758451}"/>
              </a:ext>
            </a:extLst>
          </p:cNvPr>
          <p:cNvSpPr/>
          <p:nvPr/>
        </p:nvSpPr>
        <p:spPr>
          <a:xfrm>
            <a:off x="3098967" y="2946380"/>
            <a:ext cx="1412647" cy="24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925417-D303-4027-962C-070961727B31}"/>
              </a:ext>
            </a:extLst>
          </p:cNvPr>
          <p:cNvSpPr txBox="1"/>
          <p:nvPr/>
        </p:nvSpPr>
        <p:spPr>
          <a:xfrm>
            <a:off x="5492167" y="428732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台工控机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E0BF9A-0B4D-48DE-B36F-7625B3481B8F}"/>
              </a:ext>
            </a:extLst>
          </p:cNvPr>
          <p:cNvSpPr txBox="1"/>
          <p:nvPr/>
        </p:nvSpPr>
        <p:spPr>
          <a:xfrm>
            <a:off x="3420981" y="279207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图像数据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ED64BA-5E0E-4D2C-A153-4831C0A3F5D4}"/>
              </a:ext>
            </a:extLst>
          </p:cNvPr>
          <p:cNvSpPr txBox="1"/>
          <p:nvPr/>
        </p:nvSpPr>
        <p:spPr>
          <a:xfrm>
            <a:off x="9314023" y="428732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r>
              <a:rPr lang="zh-CN" altLang="en-US" dirty="0"/>
              <a:t>条线体（</a:t>
            </a:r>
            <a:r>
              <a:rPr lang="en-US" altLang="zh-CN" dirty="0"/>
              <a:t>28</a:t>
            </a:r>
            <a:r>
              <a:rPr lang="zh-CN" altLang="en-US" dirty="0"/>
              <a:t>台工控机）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B3864E-AA95-4899-B15A-3EABC7D43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63" y="1591472"/>
            <a:ext cx="2588833" cy="179453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AC59F39-BD0D-4E63-B42B-46B0993B745E}"/>
              </a:ext>
            </a:extLst>
          </p:cNvPr>
          <p:cNvSpPr/>
          <p:nvPr/>
        </p:nvSpPr>
        <p:spPr>
          <a:xfrm>
            <a:off x="9314023" y="1605435"/>
            <a:ext cx="2554128" cy="26818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FE45914-AEF3-4DF4-9CA2-09BFE7173252}"/>
              </a:ext>
            </a:extLst>
          </p:cNvPr>
          <p:cNvSpPr/>
          <p:nvPr/>
        </p:nvSpPr>
        <p:spPr>
          <a:xfrm>
            <a:off x="7730172" y="2946380"/>
            <a:ext cx="1412647" cy="24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33A2DA-30A2-4E17-BFEA-FA8E629F4F9B}"/>
              </a:ext>
            </a:extLst>
          </p:cNvPr>
          <p:cNvSpPr txBox="1"/>
          <p:nvPr/>
        </p:nvSpPr>
        <p:spPr>
          <a:xfrm>
            <a:off x="8052186" y="2792076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OK/NG</a:t>
            </a:r>
            <a:r>
              <a:rPr lang="zh-CN" altLang="en-US" sz="1200" dirty="0">
                <a:solidFill>
                  <a:srgbClr val="FF0000"/>
                </a:solidFill>
              </a:rPr>
              <a:t>信号</a:t>
            </a:r>
          </a:p>
        </p:txBody>
      </p:sp>
    </p:spTree>
    <p:extLst>
      <p:ext uri="{BB962C8B-B14F-4D97-AF65-F5344CB8AC3E}">
        <p14:creationId xmlns:p14="http://schemas.microsoft.com/office/powerpoint/2010/main" val="252968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方案设计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图像效果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关键物料清单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结论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8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图像效果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B1012B-77D3-4D52-B83D-E630A337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560" y="1123359"/>
            <a:ext cx="4303863" cy="23056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7E0F32-9727-44B6-98BF-024374FB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13" y="1123359"/>
            <a:ext cx="4506696" cy="2305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AD57D1-20EB-4297-802A-60448390F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008" y="3641197"/>
            <a:ext cx="4322965" cy="2197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C9314D-EE54-432B-8ADC-51683BA3E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114" y="3641197"/>
            <a:ext cx="4506696" cy="21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8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方案设计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图像效果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关键物料清单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结论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4f00df-d6b4-4301-8d88-4829ee652fe9}"/>
</p:tagLst>
</file>

<file path=ppt/theme/theme1.xml><?xml version="1.0" encoding="utf-8"?>
<a:theme xmlns:a="http://schemas.openxmlformats.org/drawingml/2006/main" name="1_自定义设计方案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66F"/>
      </a:accent1>
      <a:accent2>
        <a:srgbClr val="9B2034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4352</TotalTime>
  <Words>526</Words>
  <Application>Microsoft Office PowerPoint</Application>
  <PresentationFormat>宽屏</PresentationFormat>
  <Paragraphs>145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黑体</vt:lpstr>
      <vt:lpstr>Wingdings</vt:lpstr>
      <vt:lpstr>Arial</vt:lpstr>
      <vt:lpstr>等线</vt:lpstr>
      <vt:lpstr>1_自定义设计方案</vt:lpstr>
      <vt:lpstr>PowerPoint 演示文稿</vt:lpstr>
      <vt:lpstr>版本控制</vt:lpstr>
      <vt:lpstr>PowerPoint 演示文稿</vt:lpstr>
      <vt:lpstr>项目背景</vt:lpstr>
      <vt:lpstr>PowerPoint 演示文稿</vt:lpstr>
      <vt:lpstr>方案设计</vt:lpstr>
      <vt:lpstr>PowerPoint 演示文稿</vt:lpstr>
      <vt:lpstr>图像效果</vt:lpstr>
      <vt:lpstr>PowerPoint 演示文稿</vt:lpstr>
      <vt:lpstr>关键物料清单</vt:lpstr>
      <vt:lpstr>PowerPoint 演示文稿</vt:lpstr>
      <vt:lpstr>结论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940</cp:revision>
  <cp:lastPrinted>2021-06-23T04:19:52Z</cp:lastPrinted>
  <dcterms:created xsi:type="dcterms:W3CDTF">2020-12-08T05:45:16Z</dcterms:created>
  <dcterms:modified xsi:type="dcterms:W3CDTF">2022-01-12T08:14:48Z</dcterms:modified>
</cp:coreProperties>
</file>